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2" r:id="rId4"/>
    <p:sldId id="263" r:id="rId5"/>
    <p:sldId id="274" r:id="rId6"/>
    <p:sldId id="264" r:id="rId7"/>
    <p:sldId id="265" r:id="rId8"/>
    <p:sldId id="268" r:id="rId9"/>
    <p:sldId id="266" r:id="rId10"/>
    <p:sldId id="267" r:id="rId11"/>
    <p:sldId id="277" r:id="rId12"/>
    <p:sldId id="269" r:id="rId13"/>
    <p:sldId id="276" r:id="rId14"/>
    <p:sldId id="270" r:id="rId15"/>
    <p:sldId id="271" r:id="rId16"/>
    <p:sldId id="275" r:id="rId17"/>
    <p:sldId id="272" r:id="rId18"/>
    <p:sldId id="273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2E8302C-23C6-4922-B615-57B96875E66C}">
          <p14:sldIdLst>
            <p14:sldId id="258"/>
            <p14:sldId id="260"/>
            <p14:sldId id="262"/>
            <p14:sldId id="263"/>
            <p14:sldId id="274"/>
            <p14:sldId id="264"/>
            <p14:sldId id="265"/>
            <p14:sldId id="268"/>
            <p14:sldId id="266"/>
            <p14:sldId id="267"/>
            <p14:sldId id="277"/>
            <p14:sldId id="269"/>
            <p14:sldId id="276"/>
            <p14:sldId id="270"/>
            <p14:sldId id="271"/>
            <p14:sldId id="275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4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6109B-E322-4CD7-B2CE-051124710056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014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3E1F-DD7D-40B2-8178-01C3C640A888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8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CF3-21A8-4A11-BB23-DAA7CD3960B3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9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4F65-33F5-48BC-BEAE-45D68ED5AE8E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6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A063-5025-4FF8-9E4E-410FD11206B3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45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2694-44E6-4D34-A3A2-B45A5DE50236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14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FE7E-7753-4C06-93E6-21FC44FBA36D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16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2F69-71AA-4D54-953E-D558A4DCFF00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8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F28D-D37C-47D4-A192-50FBD5C80D86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2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A50520C-D402-4ADA-BEE2-A6A928283309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B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AD14A-14D5-4107-808F-9001546BF2BC}" type="slidenum">
              <a:rPr lang="en-US" smtClean="0">
                <a:solidFill>
                  <a:srgbClr val="BF0000"/>
                </a:solidFill>
              </a:rPr>
              <a:pPr/>
              <a:t>‹#›</a:t>
            </a:fld>
            <a:endParaRPr lang="en-US">
              <a:solidFill>
                <a:srgbClr val="B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47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BCDD-AB3C-44E3-AA4D-CCF58F5AE346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6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55590B3-38CB-49DA-8D4D-D765CC43E372}" type="datetime1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5CAD14A-14D5-4107-808F-9001546BF2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83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jstadtler@dunncarney.com" TargetMode="External"/><Relationship Id="rId2" Type="http://schemas.openxmlformats.org/officeDocument/2006/relationships/hyperlink" Target="mailto:ddrazan@dunncarney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100050" y="1486774"/>
            <a:ext cx="9070031" cy="267357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73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Lease Enforcement: Rights and Remedies in the New Economy</a:t>
            </a:r>
            <a:endParaRPr lang="en-US" sz="6700" dirty="0">
              <a:solidFill>
                <a:schemeClr val="tx1">
                  <a:lumMod val="65000"/>
                  <a:lumOff val="3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May</a:t>
            </a:r>
            <a:r>
              <a:rPr lang="en-US" dirty="0" smtClean="0">
                <a:solidFill>
                  <a:srgbClr val="DE232A"/>
                </a:solidFill>
              </a:rPr>
              <a:t> 11, 2018</a:t>
            </a:r>
            <a:endParaRPr lang="en-US" dirty="0">
              <a:solidFill>
                <a:srgbClr val="DE232A"/>
              </a:solidFill>
            </a:endParaRPr>
          </a:p>
        </p:txBody>
      </p:sp>
      <p:pic>
        <p:nvPicPr>
          <p:cNvPr id="4" name="Picture 3" descr="\\pcgserver\pcg_dev\Dunn Carney\Specification Documents\2013\Rebranding 2016\DunnCarney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39" y="351694"/>
            <a:ext cx="3610708" cy="6993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503508" y="4953000"/>
            <a:ext cx="3429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+mj-lt"/>
              </a:rPr>
              <a:t>Dunn Carney </a:t>
            </a:r>
            <a:r>
              <a:rPr lang="en-US" altLang="en-US" sz="1200" dirty="0" smtClean="0">
                <a:solidFill>
                  <a:srgbClr val="000000"/>
                </a:solidFill>
                <a:latin typeface="+mj-lt"/>
              </a:rPr>
              <a:t>LLP</a:t>
            </a:r>
            <a:endParaRPr lang="en-US" altLang="en-US" sz="1200" dirty="0">
              <a:solidFill>
                <a:srgbClr val="000000"/>
              </a:solidFill>
              <a:latin typeface="+mj-lt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+mj-lt"/>
              </a:rPr>
              <a:t>851 S.W. Sixth Avenue, Suite 1500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+mj-lt"/>
              </a:rPr>
              <a:t>Portland, OR 97204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+mj-lt"/>
              </a:rPr>
              <a:t>Telephone:  503.224.6440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+mj-lt"/>
              </a:rPr>
              <a:t>Facsimile:  503.224.7324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+mj-lt"/>
              </a:rPr>
              <a:t>www.dunncarney.com</a:t>
            </a:r>
          </a:p>
        </p:txBody>
      </p:sp>
    </p:spTree>
    <p:extLst>
      <p:ext uri="{BB962C8B-B14F-4D97-AF65-F5344CB8AC3E}">
        <p14:creationId xmlns:p14="http://schemas.microsoft.com/office/powerpoint/2010/main" val="40052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V. Breach of Lease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72746" y="1896762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/>
              <a:t>Initial Considerations: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dirty="0" smtClean="0"/>
          </a:p>
          <a:p>
            <a:pPr marL="9144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US" altLang="en-US" dirty="0" smtClean="0"/>
              <a:t>Demand Letter?</a:t>
            </a:r>
          </a:p>
          <a:p>
            <a:pPr marL="457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None/>
            </a:pPr>
            <a:endParaRPr lang="en-US" altLang="en-US" dirty="0" smtClean="0"/>
          </a:p>
          <a:p>
            <a:pPr marL="9144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US" altLang="en-US" dirty="0" smtClean="0"/>
              <a:t>Venue?</a:t>
            </a:r>
          </a:p>
          <a:p>
            <a:pPr marL="457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None/>
            </a:pPr>
            <a:endParaRPr lang="en-US" altLang="en-US" dirty="0" smtClean="0"/>
          </a:p>
          <a:p>
            <a:pPr marL="137160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US" altLang="en-US" sz="1400" dirty="0" smtClean="0"/>
              <a:t>Typically, but not necessarily county where the real property is situated.</a:t>
            </a:r>
            <a:endParaRPr lang="en-US" altLang="en-US" sz="1400" dirty="0"/>
          </a:p>
          <a:p>
            <a:pPr marL="1389888" lvl="2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endParaRPr lang="en-US" altLang="en-US" dirty="0" smtClean="0"/>
          </a:p>
          <a:p>
            <a:pPr marL="9144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US" altLang="en-US" dirty="0" smtClean="0"/>
              <a:t>Subject to mandatory arbitration?</a:t>
            </a:r>
          </a:p>
          <a:p>
            <a:pPr marL="9144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endParaRPr lang="en-US" altLang="en-US" dirty="0" smtClean="0"/>
          </a:p>
          <a:p>
            <a:pPr marL="137160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/>
              <a:t>Money damages under $50,000 (see ORS 36.400 to 36.425)</a:t>
            </a:r>
          </a:p>
          <a:p>
            <a: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1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Breach of Lease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8147" y="1989666"/>
            <a:ext cx="10058400" cy="402336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Elements: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dirty="0"/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 smtClean="0"/>
              <a:t>Breach by tenant.</a:t>
            </a:r>
            <a:endParaRPr lang="en-US" altLang="en-US" sz="2000" dirty="0"/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/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Performance by landlord.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/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Damages.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5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Breach of Lease Action Cont’d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65881" y="1956944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/>
              <a:t>Damages = </a:t>
            </a:r>
            <a:r>
              <a:rPr lang="en-US" altLang="en-US" dirty="0"/>
              <a:t>d</a:t>
            </a:r>
            <a:r>
              <a:rPr lang="en-US" dirty="0" smtClean="0"/>
              <a:t>esigned </a:t>
            </a:r>
            <a:r>
              <a:rPr lang="en-US" dirty="0"/>
              <a:t>to make landlord </a:t>
            </a:r>
            <a:r>
              <a:rPr lang="en-US" dirty="0" smtClean="0"/>
              <a:t>whole.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  <a:p>
            <a:pPr marL="744538" lvl="1" indent="-3460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</a:t>
            </a:r>
            <a:r>
              <a:rPr lang="en-US" dirty="0" smtClean="0"/>
              <a:t>ased </a:t>
            </a:r>
            <a:r>
              <a:rPr lang="en-US" dirty="0"/>
              <a:t>upon lease (subject to constraints under Oregon law</a:t>
            </a:r>
            <a:r>
              <a:rPr lang="en-US" dirty="0" smtClean="0"/>
              <a:t>).</a:t>
            </a:r>
          </a:p>
          <a:p>
            <a:pPr marL="398463" lvl="1" indent="0">
              <a:lnSpc>
                <a:spcPct val="100000"/>
              </a:lnSpc>
              <a:buNone/>
            </a:pPr>
            <a:endParaRPr lang="en-US" dirty="0" smtClean="0"/>
          </a:p>
          <a:p>
            <a:pPr marL="744538" lvl="1" indent="-346075">
              <a:lnSpc>
                <a:spcPct val="100000"/>
              </a:lnSpc>
            </a:pPr>
            <a:r>
              <a:rPr lang="en-US" dirty="0" smtClean="0"/>
              <a:t>Timing of breach in the life of the lease is a factor.</a:t>
            </a:r>
          </a:p>
          <a:p>
            <a:pPr marL="749808" lvl="4" indent="0">
              <a:lnSpc>
                <a:spcPct val="100000"/>
              </a:lnSpc>
              <a:buNone/>
            </a:pP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0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Breach of Lease Action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079" y="1955801"/>
            <a:ext cx="10058400" cy="40233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Lost Rent and Other Charges</a:t>
            </a:r>
            <a:r>
              <a:rPr lang="en-US" altLang="en-US" dirty="0" smtClean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dirty="0"/>
          </a:p>
          <a:p>
            <a:pPr marL="744538" lvl="1" indent="-3460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Full remaining value of lease less fair market value during period landlord is able to </a:t>
            </a:r>
            <a:r>
              <a:rPr lang="en-US" altLang="en-US" dirty="0" err="1"/>
              <a:t>relet</a:t>
            </a:r>
            <a:r>
              <a:rPr lang="en-US" altLang="en-US" dirty="0"/>
              <a:t>, and full market value for period landlord not able to </a:t>
            </a:r>
            <a:r>
              <a:rPr lang="en-US" altLang="en-US" dirty="0" err="1"/>
              <a:t>relet</a:t>
            </a:r>
            <a:r>
              <a:rPr lang="en-US" altLang="en-US" dirty="0" smtClean="0"/>
              <a:t>.</a:t>
            </a:r>
          </a:p>
          <a:p>
            <a:pPr marL="398463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dirty="0"/>
          </a:p>
          <a:p>
            <a:pPr marL="1371600" lvl="2" indent="-1698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/>
              <a:t>Translation: whatever is still owed net of successor tenant pays until end of original lease </a:t>
            </a:r>
            <a:r>
              <a:rPr lang="en-US" sz="1700" dirty="0" smtClean="0"/>
              <a:t>term. </a:t>
            </a:r>
          </a:p>
          <a:p>
            <a:pPr marL="2176463" lvl="2" indent="-28892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 smtClean="0"/>
              <a:t>If </a:t>
            </a:r>
            <a:r>
              <a:rPr lang="en-US" sz="1700" dirty="0"/>
              <a:t>successor tenant pays higher rent, no windfall for breaching tenant</a:t>
            </a:r>
            <a:r>
              <a:rPr lang="en-US" sz="1700" dirty="0" smtClean="0"/>
              <a:t>.</a:t>
            </a:r>
          </a:p>
          <a:p>
            <a:pPr marL="2176463" lvl="2" indent="-288925">
              <a:lnSpc>
                <a:spcPct val="100000"/>
              </a:lnSpc>
            </a:pPr>
            <a:endParaRPr lang="en-US" sz="1700" dirty="0"/>
          </a:p>
          <a:p>
            <a:pPr marL="1371600" lvl="2" indent="-169863">
              <a:lnSpc>
                <a:spcPct val="100000"/>
              </a:lnSpc>
            </a:pPr>
            <a:r>
              <a:rPr lang="en-US" altLang="en-US" sz="1700" dirty="0"/>
              <a:t>Rent and other charges due and owing, but not paid</a:t>
            </a:r>
            <a:r>
              <a:rPr lang="en-US" altLang="en-US" sz="1700" dirty="0" smtClean="0"/>
              <a:t>.</a:t>
            </a:r>
          </a:p>
          <a:p>
            <a:pPr marL="1371600" lvl="2" indent="-169863">
              <a:lnSpc>
                <a:spcPct val="100000"/>
              </a:lnSpc>
            </a:pPr>
            <a:endParaRPr lang="en-US" altLang="en-US" sz="1700" dirty="0"/>
          </a:p>
          <a:p>
            <a:pPr marL="1371600" lvl="7" indent="-1698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700" dirty="0"/>
              <a:t>Future or anticipated lost rent (taking into account mitigation</a:t>
            </a:r>
            <a:r>
              <a:rPr lang="en-US" altLang="en-US" sz="1700" dirty="0" smtClean="0"/>
              <a:t>).</a:t>
            </a:r>
          </a:p>
          <a:p>
            <a:pPr marL="2176463" lvl="7" indent="-28892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 smtClean="0"/>
              <a:t>Vulnerable </a:t>
            </a:r>
            <a:r>
              <a:rPr lang="en-US" sz="1700" dirty="0"/>
              <a:t>because of speculative nature.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1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Damages Cont’d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42768" y="1911178"/>
            <a:ext cx="7344032" cy="4214985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Other damages.</a:t>
            </a:r>
          </a:p>
          <a:p>
            <a:endParaRPr lang="en-US" altLang="en-US" dirty="0" smtClean="0"/>
          </a:p>
          <a:p>
            <a:pPr lvl="1"/>
            <a:r>
              <a:rPr lang="en-US" altLang="en-US" dirty="0" smtClean="0"/>
              <a:t>Broker commission.</a:t>
            </a:r>
          </a:p>
          <a:p>
            <a:pPr marL="201168" lvl="1" indent="0">
              <a:buNone/>
            </a:pPr>
            <a:endParaRPr lang="en-US" altLang="en-US" dirty="0" smtClean="0"/>
          </a:p>
          <a:p>
            <a:pPr lvl="1"/>
            <a:r>
              <a:rPr lang="en-US" altLang="en-US" dirty="0" smtClean="0"/>
              <a:t>Incentives for replacement tenant, including tenant improvements.</a:t>
            </a:r>
          </a:p>
          <a:p>
            <a:pPr marL="201168" lvl="1" indent="0">
              <a:buNone/>
            </a:pPr>
            <a:endParaRPr lang="en-US" altLang="en-US" dirty="0" smtClean="0"/>
          </a:p>
          <a:p>
            <a:pPr lvl="1"/>
            <a:r>
              <a:rPr lang="en-US" altLang="en-US" dirty="0" smtClean="0"/>
              <a:t>Demolition and clean up.</a:t>
            </a:r>
          </a:p>
          <a:p>
            <a:pPr marL="201168" lvl="1" indent="0">
              <a:buNone/>
            </a:pPr>
            <a:endParaRPr lang="en-US" altLang="en-US" dirty="0" smtClean="0"/>
          </a:p>
          <a:p>
            <a:pPr lvl="1"/>
            <a:r>
              <a:rPr lang="en-US" altLang="en-US" dirty="0" smtClean="0"/>
              <a:t>Attorney fees.</a:t>
            </a:r>
          </a:p>
          <a:p>
            <a:pPr marL="201168" lvl="1" indent="0">
              <a:buNone/>
            </a:pPr>
            <a:endParaRPr lang="en-US" altLang="en-US" dirty="0" smtClean="0"/>
          </a:p>
          <a:p>
            <a:pPr lvl="1"/>
            <a:r>
              <a:rPr lang="en-US" altLang="en-US" dirty="0" smtClean="0"/>
              <a:t>Late fees.</a:t>
            </a:r>
          </a:p>
          <a:p>
            <a:pPr marL="201168" lvl="1" indent="0">
              <a:buNone/>
            </a:pPr>
            <a:endParaRPr lang="en-US" altLang="en-US" dirty="0" smtClean="0"/>
          </a:p>
          <a:p>
            <a:pPr lvl="1"/>
            <a:r>
              <a:rPr lang="en-US" altLang="en-US" dirty="0" smtClean="0"/>
              <a:t>Interest.</a:t>
            </a: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7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Damages Cont’d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31557" y="1855573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Mitigation.</a:t>
            </a:r>
          </a:p>
          <a:p>
            <a:endParaRPr lang="en-US" altLang="en-US" dirty="0" smtClean="0"/>
          </a:p>
          <a:p>
            <a:pPr lvl="1"/>
            <a:r>
              <a:rPr lang="en-US" altLang="en-US" dirty="0" smtClean="0"/>
              <a:t>What is required?  Landlord not obligated to either:</a:t>
            </a:r>
          </a:p>
          <a:p>
            <a:pPr marL="201168" lvl="1" indent="0">
              <a:buNone/>
            </a:pPr>
            <a:endParaRPr lang="en-US" altLang="en-US" dirty="0" smtClean="0"/>
          </a:p>
          <a:p>
            <a:pPr lvl="2"/>
            <a:r>
              <a:rPr lang="en-US" altLang="en-US" dirty="0" smtClean="0"/>
              <a:t>Substantially alter its obligations.</a:t>
            </a:r>
          </a:p>
          <a:p>
            <a:pPr marL="384048" lvl="2" indent="0">
              <a:buNone/>
            </a:pPr>
            <a:endParaRPr lang="en-US" altLang="en-US" dirty="0" smtClean="0"/>
          </a:p>
          <a:p>
            <a:pPr lvl="2"/>
            <a:r>
              <a:rPr lang="en-US" altLang="en-US" dirty="0" smtClean="0"/>
              <a:t>Accept lease for less than fair market value.</a:t>
            </a:r>
          </a:p>
          <a:p>
            <a:pPr marL="384048" lvl="2" indent="0">
              <a:buNone/>
            </a:pPr>
            <a:endParaRPr lang="en-US" altLang="en-US" dirty="0" smtClean="0"/>
          </a:p>
          <a:p>
            <a:pPr lvl="2"/>
            <a:r>
              <a:rPr lang="en-US" altLang="en-US" dirty="0" smtClean="0"/>
              <a:t>Accept successor tenants with doubtful financial prospects, or whose business competes with other businesses in the same center.</a:t>
            </a:r>
          </a:p>
          <a:p>
            <a:r>
              <a:rPr lang="en-US" altLang="en-US" dirty="0" smtClean="0"/>
              <a:t>Evidence for trial?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 lvl="2"/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Reducing Complaint to Final Money Judgment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Default </a:t>
            </a:r>
            <a:r>
              <a:rPr lang="en-US" dirty="0"/>
              <a:t>judgment; time to answer complaint (ORCP 7 and 69</a:t>
            </a:r>
            <a:r>
              <a:rPr lang="en-US" dirty="0" smtClean="0"/>
              <a:t>).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Award of attorney fees, sometimes as supplemental judgment (ORCP 68)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627063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US" sz="1600" dirty="0" smtClean="0"/>
              <a:t>Reasonableness</a:t>
            </a:r>
            <a:r>
              <a:rPr lang="en-US" sz="1600" dirty="0"/>
              <a:t>; sometimes, prima facie showing required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Judgment </a:t>
            </a:r>
            <a:r>
              <a:rPr lang="en-US" dirty="0"/>
              <a:t>enforcement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VI. Tenant Bankruptcy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06843" y="1905000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mtClean="0"/>
              <a:t>Effect of the “automatic stay.”</a:t>
            </a:r>
          </a:p>
          <a:p>
            <a:endParaRPr lang="en-US" altLang="en-US" smtClean="0"/>
          </a:p>
          <a:p>
            <a:r>
              <a:rPr lang="en-US" altLang="en-US" smtClean="0"/>
              <a:t>Treatment of unexpired leases in bankruptcy.</a:t>
            </a:r>
          </a:p>
          <a:p>
            <a:endParaRPr lang="en-US" altLang="en-US" smtClean="0"/>
          </a:p>
          <a:p>
            <a:r>
              <a:rPr lang="en-US" altLang="en-US" smtClean="0"/>
              <a:t>Tenant’s ability to assume or reject lease(s).</a:t>
            </a: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4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More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12108" y="1771135"/>
            <a:ext cx="7694141" cy="496741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2400" dirty="0" smtClean="0">
                <a:latin typeface="+mj-lt"/>
              </a:rPr>
              <a:t>Feel free to contact us:</a:t>
            </a:r>
            <a:endParaRPr lang="en-US" altLang="en-US" sz="1200" dirty="0" smtClean="0">
              <a:latin typeface="+mj-lt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	</a:t>
            </a:r>
            <a:r>
              <a:rPr lang="en-US" altLang="en-US" sz="2400" b="1" dirty="0" smtClean="0">
                <a:latin typeface="+mj-lt"/>
              </a:rPr>
              <a:t>Dan Drazan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	Direct:		503-417-306-5347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	E-mail:	</a:t>
            </a:r>
            <a:r>
              <a:rPr lang="en-US" altLang="en-US" sz="2400" dirty="0" smtClean="0">
                <a:latin typeface="+mj-lt"/>
                <a:hlinkClick r:id="rId2"/>
              </a:rPr>
              <a:t>ddrazan@dunncarney.com</a:t>
            </a:r>
            <a:r>
              <a:rPr lang="en-US" altLang="en-US" sz="2400" dirty="0" smtClean="0">
                <a:latin typeface="+mj-lt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dirty="0" smtClean="0">
              <a:latin typeface="+mj-lt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	</a:t>
            </a:r>
            <a:r>
              <a:rPr lang="en-US" altLang="en-US" sz="2400" b="1" dirty="0" smtClean="0">
                <a:latin typeface="+mj-lt"/>
              </a:rPr>
              <a:t>Joshua D. Stadtler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	Direct:		503-417-5507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	E-mail:	</a:t>
            </a:r>
            <a:r>
              <a:rPr lang="en-US" altLang="en-US" sz="2400" dirty="0" smtClean="0">
                <a:latin typeface="+mj-lt"/>
                <a:hlinkClick r:id="rId3"/>
              </a:rPr>
              <a:t>jstadtler@dunncarney.com</a:t>
            </a:r>
            <a:r>
              <a:rPr lang="en-US" altLang="en-US" sz="2400" dirty="0" smtClean="0">
                <a:latin typeface="+mj-lt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latin typeface="+mj-lt"/>
              </a:rPr>
              <a:t>	Dan Drazan and Josh Stadtler are partners at Dunn </a:t>
            </a:r>
            <a:r>
              <a:rPr lang="en-US" altLang="en-US" sz="2400" smtClean="0">
                <a:latin typeface="+mj-lt"/>
              </a:rPr>
              <a:t>Carney LLP </a:t>
            </a:r>
            <a:r>
              <a:rPr lang="en-US" altLang="en-US" sz="2400" dirty="0" smtClean="0">
                <a:latin typeface="+mj-lt"/>
              </a:rPr>
              <a:t>and members of the real estate team.</a:t>
            </a:r>
            <a:endParaRPr lang="en-US" altLang="en-US" sz="24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67711" y="1905651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en-US" dirty="0" smtClean="0"/>
              <a:t>Breach of a lease may result in two distinct, but related remedies: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/>
              <a:t>A.	Terminate tenancy and retake possession.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/>
              <a:t>Accomplished through self-help, FED or voluntary turnover by tenant.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/>
              <a:t>B. 	Recovery of money </a:t>
            </a:r>
            <a:r>
              <a:rPr lang="en-US" altLang="en-US" dirty="0"/>
              <a:t>damages resulting from the breach</a:t>
            </a:r>
            <a:r>
              <a:rPr lang="en-US" alt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Accomplished </a:t>
            </a:r>
            <a:r>
              <a:rPr lang="en-US" altLang="en-US" dirty="0" smtClean="0"/>
              <a:t>through demand letter or </a:t>
            </a:r>
            <a:r>
              <a:rPr lang="en-US" altLang="en-US" dirty="0"/>
              <a:t>civil </a:t>
            </a:r>
            <a:r>
              <a:rPr lang="en-US" altLang="en-US" dirty="0" smtClean="0"/>
              <a:t>action (separate from FED).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altLang="en-US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Dispute typically </a:t>
            </a:r>
            <a:r>
              <a:rPr lang="en-US" altLang="en-US" dirty="0" smtClean="0"/>
              <a:t>focuses on: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altLang="en-US" dirty="0" smtClean="0"/>
          </a:p>
          <a:p>
            <a:pPr lvl="7"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T</a:t>
            </a:r>
            <a:r>
              <a:rPr lang="en-US" altLang="en-US" dirty="0" smtClean="0"/>
              <a:t>enant’s (or guarantor’s) ability to pay; and</a:t>
            </a:r>
          </a:p>
          <a:p>
            <a:pPr lvl="7">
              <a:spcBef>
                <a:spcPts val="0"/>
              </a:spcBef>
              <a:spcAft>
                <a:spcPts val="0"/>
              </a:spcAft>
            </a:pPr>
            <a:endParaRPr lang="en-US" altLang="en-US" dirty="0" smtClean="0"/>
          </a:p>
          <a:p>
            <a:pPr lvl="7">
              <a:spcBef>
                <a:spcPts val="0"/>
              </a:spcBef>
              <a:spcAft>
                <a:spcPts val="0"/>
              </a:spcAft>
            </a:pPr>
            <a:r>
              <a:rPr lang="en-US" altLang="en-US" dirty="0"/>
              <a:t>C</a:t>
            </a:r>
            <a:r>
              <a:rPr lang="en-US" altLang="en-US" dirty="0" smtClean="0"/>
              <a:t>alculation of damages and mitigation.</a:t>
            </a:r>
          </a:p>
          <a:p>
            <a:pPr marL="201168" lvl="1" indent="0">
              <a:buNone/>
            </a:pPr>
            <a:endParaRPr lang="en-US" alt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8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117600" indent="-1001713">
              <a:buFontTx/>
              <a:buAutoNum type="romanUcPeriod" startAt="2"/>
            </a:pPr>
            <a:r>
              <a:rPr lang="en-US" altLang="en-US" dirty="0"/>
              <a:t>Lease Enforcement – </a:t>
            </a:r>
            <a:br>
              <a:rPr lang="en-US" altLang="en-US" dirty="0"/>
            </a:br>
            <a:r>
              <a:rPr lang="en-US" altLang="en-US" dirty="0"/>
              <a:t>Analysis Before Litigation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16227" y="1913238"/>
            <a:ext cx="8093676" cy="279056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Make sure you have complete copies of all lease documents, relevant prior notices, and a current account statement.</a:t>
            </a:r>
          </a:p>
          <a:p>
            <a:endParaRPr lang="en-US" altLang="en-US" dirty="0" smtClean="0"/>
          </a:p>
          <a:p>
            <a:pPr lvl="1"/>
            <a:r>
              <a:rPr lang="en-US" altLang="en-US" dirty="0" smtClean="0"/>
              <a:t>Related documents, such as landlord lien waivers, subordination agreements, franchise addenda and the like, may have provisions requiring additional notices and extended cure periods.</a:t>
            </a:r>
          </a:p>
          <a:p>
            <a:pPr lvl="1"/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6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Analysis </a:t>
            </a:r>
            <a:r>
              <a:rPr lang="en-US" altLang="en-US" dirty="0" smtClean="0"/>
              <a:t>Before Litigation </a:t>
            </a:r>
            <a:r>
              <a:rPr lang="en-US" altLang="en-US" dirty="0"/>
              <a:t>Cont’d.</a:t>
            </a: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1289222" y="1962665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If relying on previously-sent notices, make sure they were correct in both content and manner of delivery.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r>
              <a:rPr lang="en-US" altLang="en-US" dirty="0" smtClean="0"/>
              <a:t>The “lock box problem” – involuntary acceptance of rent from a tenant in default.</a:t>
            </a:r>
            <a:endParaRPr lang="en-US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5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5080" y="1972734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Consider objectives:</a:t>
            </a:r>
          </a:p>
          <a:p>
            <a:pPr marL="855663" indent="-398463">
              <a:buFont typeface="+mj-lt"/>
              <a:buAutoNum type="arabicPeriod"/>
            </a:pPr>
            <a:r>
              <a:rPr lang="en-US" dirty="0" smtClean="0"/>
              <a:t>Salvage tenancy?</a:t>
            </a:r>
          </a:p>
          <a:p>
            <a:pPr marL="855663" indent="-398463">
              <a:buFont typeface="+mj-lt"/>
              <a:buAutoNum type="arabicPeriod"/>
            </a:pPr>
            <a:r>
              <a:rPr lang="en-US" dirty="0" smtClean="0"/>
              <a:t>Retake possession and lease to a successor tenant?</a:t>
            </a:r>
          </a:p>
          <a:p>
            <a:pPr marL="855663" indent="-398463">
              <a:buFont typeface="+mj-lt"/>
              <a:buAutoNum type="arabicPeriod"/>
            </a:pPr>
            <a:r>
              <a:rPr lang="en-US" dirty="0" smtClean="0"/>
              <a:t>Recover amount due and owing?</a:t>
            </a:r>
          </a:p>
          <a:p>
            <a:pPr marL="0" indent="0">
              <a:buNone/>
            </a:pPr>
            <a:r>
              <a:rPr lang="en-US" dirty="0" smtClean="0"/>
              <a:t>	(i) Guarantor(s)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(ii) Collectability</a:t>
            </a:r>
          </a:p>
          <a:p>
            <a:pPr marL="1541463" indent="-279400">
              <a:buSzPct val="50000"/>
              <a:buFont typeface="Courier New" panose="02070309020205020404" pitchFamily="49" charset="0"/>
              <a:buChar char="o"/>
            </a:pPr>
            <a:r>
              <a:rPr lang="en-US" sz="1600" dirty="0" smtClean="0"/>
              <a:t>Financials</a:t>
            </a:r>
          </a:p>
          <a:p>
            <a:pPr marL="1541463" indent="-279400">
              <a:buSzPct val="50000"/>
              <a:buFont typeface="Courier New" panose="02070309020205020404" pitchFamily="49" charset="0"/>
              <a:buChar char="o"/>
            </a:pPr>
            <a:r>
              <a:rPr lang="en-US" sz="1600" dirty="0" smtClean="0"/>
              <a:t>Asset Search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Analysis </a:t>
            </a:r>
            <a:r>
              <a:rPr lang="en-US" altLang="en-US" dirty="0" smtClean="0"/>
              <a:t>Before Litigation </a:t>
            </a:r>
            <a:r>
              <a:rPr lang="en-US" altLang="en-US" dirty="0"/>
              <a:t>Cont’d.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4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III. OPTIONS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05697" y="2061518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Clr>
                <a:schemeClr val="folHlink"/>
              </a:buClr>
              <a:buFont typeface="Wingdings" panose="05000000000000000000" pitchFamily="2" charset="2"/>
              <a:buAutoNum type="alphaUcPeriod"/>
            </a:pPr>
            <a:r>
              <a:rPr lang="en-US" altLang="en-US" dirty="0" smtClean="0"/>
              <a:t>When is self-help available and advisable?</a:t>
            </a:r>
          </a:p>
          <a:p>
            <a:pPr marL="609600" indent="-609600">
              <a:buClr>
                <a:schemeClr val="folHlink"/>
              </a:buClr>
              <a:buFont typeface="Wingdings" panose="05000000000000000000" pitchFamily="2" charset="2"/>
              <a:buAutoNum type="alphaUcPeriod"/>
            </a:pPr>
            <a:endParaRPr lang="en-US" altLang="en-US" dirty="0" smtClean="0"/>
          </a:p>
          <a:p>
            <a:pPr marL="609600" indent="-609600">
              <a:buClr>
                <a:schemeClr val="folHlink"/>
              </a:buClr>
              <a:buFont typeface="Wingdings" panose="05000000000000000000" pitchFamily="2" charset="2"/>
              <a:buAutoNum type="alphaUcPeriod"/>
            </a:pPr>
            <a:r>
              <a:rPr lang="en-US" altLang="en-US" dirty="0"/>
              <a:t>When is an FED action </a:t>
            </a:r>
            <a:r>
              <a:rPr lang="en-US" altLang="en-US" dirty="0" smtClean="0"/>
              <a:t>available? </a:t>
            </a:r>
          </a:p>
          <a:p>
            <a:pPr marL="609600" indent="-609600">
              <a:buClr>
                <a:schemeClr val="folHlink"/>
              </a:buClr>
              <a:buFont typeface="Wingdings" panose="05000000000000000000" pitchFamily="2" charset="2"/>
              <a:buAutoNum type="alphaUcPeriod"/>
            </a:pPr>
            <a:endParaRPr lang="en-US" altLang="en-US" dirty="0" smtClean="0"/>
          </a:p>
          <a:p>
            <a:pPr marL="609600" indent="-609600">
              <a:buClr>
                <a:schemeClr val="folHlink"/>
              </a:buClr>
              <a:buFont typeface="Wingdings" panose="05000000000000000000" pitchFamily="2" charset="2"/>
              <a:buAutoNum type="alphaUcPeriod"/>
            </a:pPr>
            <a:r>
              <a:rPr lang="en-US" altLang="en-US" dirty="0" smtClean="0"/>
              <a:t>When </a:t>
            </a:r>
            <a:r>
              <a:rPr lang="en-US" altLang="en-US" dirty="0"/>
              <a:t>is an ejectment action required?</a:t>
            </a:r>
            <a:endParaRPr lang="en-US" altLang="en-US" dirty="0" smtClean="0"/>
          </a:p>
          <a:p>
            <a:pPr marL="609600" indent="-609600">
              <a:buFont typeface="Wingdings" panose="05000000000000000000" pitchFamily="2" charset="2"/>
              <a:buNone/>
            </a:pP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5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IV. The FED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2129" y="1962665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What is a FED action?</a:t>
            </a:r>
          </a:p>
          <a:p>
            <a:endParaRPr lang="en-US" altLang="en-US" dirty="0" smtClean="0"/>
          </a:p>
          <a:p>
            <a:pPr lvl="1"/>
            <a:r>
              <a:rPr lang="en-US" altLang="en-US" dirty="0" smtClean="0"/>
              <a:t>Forms of complaint and summons; mechanics of filing and service; e-filing considerations.</a:t>
            </a:r>
          </a:p>
          <a:p>
            <a:pPr lvl="1"/>
            <a:endParaRPr lang="en-US" altLang="en-US" dirty="0" smtClean="0"/>
          </a:p>
          <a:p>
            <a:pPr lvl="1"/>
            <a:r>
              <a:rPr lang="en-US" altLang="en-US" dirty="0" smtClean="0"/>
              <a:t>The “first appearance” hearing: court-mandated mediation.</a:t>
            </a:r>
          </a:p>
          <a:p>
            <a:pPr lvl="1"/>
            <a:endParaRPr lang="en-US" altLang="en-US" dirty="0" smtClean="0"/>
          </a:p>
          <a:p>
            <a:pPr lvl="1"/>
            <a:r>
              <a:rPr lang="en-US" altLang="en-US" dirty="0" smtClean="0"/>
              <a:t>Settlement options vs. trial.</a:t>
            </a: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6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 Action Cont’d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89221" y="1979141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The Answer:  available defenses and counterclaims?</a:t>
            </a:r>
          </a:p>
          <a:p>
            <a:endParaRPr lang="en-US" altLang="en-US" dirty="0" smtClean="0"/>
          </a:p>
          <a:p>
            <a:pPr lvl="1"/>
            <a:r>
              <a:rPr lang="en-US" altLang="en-US" dirty="0" smtClean="0"/>
              <a:t>Common equitable defenses: waiver, excusable neglect and defective notice.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r>
              <a:rPr lang="en-US" altLang="en-US" dirty="0" smtClean="0"/>
              <a:t>Discovery – available, but seldom used; continuance of trial date.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6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 Action Cont’d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D14A-14D5-4107-808F-9001546BF2B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56270" y="1995616"/>
            <a:ext cx="82296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mtClean="0"/>
              <a:t>The Trial – where:  FED court vs. regular circuit court.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mtClean="0"/>
          </a:p>
          <a:p>
            <a:r>
              <a:rPr lang="en-US" altLang="en-US" smtClean="0"/>
              <a:t>Enforcing the judgment of restitution – notice of restitution and writ of execution.</a:t>
            </a:r>
          </a:p>
          <a:p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705" y="353840"/>
            <a:ext cx="9429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9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Custom 15">
      <a:dk1>
        <a:srgbClr val="000000"/>
      </a:dk1>
      <a:lt1>
        <a:sysClr val="window" lastClr="FFFFFF"/>
      </a:lt1>
      <a:dk2>
        <a:srgbClr val="BF0000"/>
      </a:dk2>
      <a:lt2>
        <a:srgbClr val="CCDDEA"/>
      </a:lt2>
      <a:accent1>
        <a:srgbClr val="C00000"/>
      </a:accent1>
      <a:accent2>
        <a:srgbClr val="595959"/>
      </a:accent2>
      <a:accent3>
        <a:srgbClr val="FF0000"/>
      </a:accent3>
      <a:accent4>
        <a:srgbClr val="7F7F7F"/>
      </a:accent4>
      <a:accent5>
        <a:srgbClr val="C2BC80"/>
      </a:accent5>
      <a:accent6>
        <a:srgbClr val="C00000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821</Words>
  <Application>Microsoft Office PowerPoint</Application>
  <PresentationFormat>Widescreen</PresentationFormat>
  <Paragraphs>172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Calibri Light</vt:lpstr>
      <vt:lpstr>Courier New</vt:lpstr>
      <vt:lpstr>Verdana</vt:lpstr>
      <vt:lpstr>Wingdings</vt:lpstr>
      <vt:lpstr>Retrospect</vt:lpstr>
      <vt:lpstr>   Lease Enforcement: Rights and Remedies in the New Economy</vt:lpstr>
      <vt:lpstr>I. OVERVIEW</vt:lpstr>
      <vt:lpstr>Lease Enforcement –  Analysis Before Litigation</vt:lpstr>
      <vt:lpstr>Analysis Before Litigation Cont’d.</vt:lpstr>
      <vt:lpstr>Analysis Before Litigation Cont’d.</vt:lpstr>
      <vt:lpstr>III. OPTIONS</vt:lpstr>
      <vt:lpstr>IV. The FED Action</vt:lpstr>
      <vt:lpstr>FED Action Cont’d</vt:lpstr>
      <vt:lpstr>FED Action Cont’d</vt:lpstr>
      <vt:lpstr>V. Breach of Lease Action</vt:lpstr>
      <vt:lpstr>Breach of Lease Elements</vt:lpstr>
      <vt:lpstr>Breach of Lease Action Cont’d</vt:lpstr>
      <vt:lpstr>Breach of Lease Action Cont’d</vt:lpstr>
      <vt:lpstr>Damages Cont’d</vt:lpstr>
      <vt:lpstr>Damages Cont’d</vt:lpstr>
      <vt:lpstr>Reducing Complaint to Final Money Judgment</vt:lpstr>
      <vt:lpstr>VI. Tenant Bankruptcy</vt:lpstr>
      <vt:lpstr>Need More Information</vt:lpstr>
    </vt:vector>
  </TitlesOfParts>
  <Company>DCA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LEASE ENFORCEMENT Nuts &amp; Bolts</dc:title>
  <dc:creator>Jackie K. Wetle</dc:creator>
  <cp:lastModifiedBy>Tony R. Roberts</cp:lastModifiedBy>
  <cp:revision>19</cp:revision>
  <cp:lastPrinted>2018-04-07T00:21:10Z</cp:lastPrinted>
  <dcterms:created xsi:type="dcterms:W3CDTF">2018-03-22T22:56:05Z</dcterms:created>
  <dcterms:modified xsi:type="dcterms:W3CDTF">2022-03-14T19:36:50Z</dcterms:modified>
</cp:coreProperties>
</file>