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7" r:id="rId2"/>
    <p:sldId id="278" r:id="rId3"/>
    <p:sldId id="287" r:id="rId4"/>
    <p:sldId id="286" r:id="rId5"/>
    <p:sldId id="285" r:id="rId6"/>
    <p:sldId id="284" r:id="rId7"/>
    <p:sldId id="289" r:id="rId8"/>
    <p:sldId id="288" r:id="rId9"/>
    <p:sldId id="290" r:id="rId10"/>
    <p:sldId id="277" r:id="rId11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3" autoAdjust="0"/>
    <p:restoredTop sz="94667" autoAdjust="0"/>
  </p:normalViewPr>
  <p:slideViewPr>
    <p:cSldViewPr snapToGrid="0" snapToObjects="1">
      <p:cViewPr varScale="1">
        <p:scale>
          <a:sx n="78" d="100"/>
          <a:sy n="78" d="100"/>
        </p:scale>
        <p:origin x="114" y="5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1" d="100"/>
          <a:sy n="91" d="100"/>
        </p:scale>
        <p:origin x="375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B4401A-E892-4B9D-B208-708B0D5A090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88BA48-AAE1-4775-9CF6-979103CDAA77}">
      <dgm:prSet phldrT="[Text]"/>
      <dgm:spPr/>
      <dgm:t>
        <a:bodyPr/>
        <a:lstStyle/>
        <a:p>
          <a:r>
            <a:rPr lang="en-US" dirty="0"/>
            <a:t>Initiation &amp; Investigation</a:t>
          </a:r>
        </a:p>
      </dgm:t>
    </dgm:pt>
    <dgm:pt modelId="{02DC84EE-02C1-44F5-80F0-36FEBBC4D3AE}" type="parTrans" cxnId="{1A2A7469-FBCE-4E9E-91CA-F9DF9C349751}">
      <dgm:prSet/>
      <dgm:spPr/>
      <dgm:t>
        <a:bodyPr/>
        <a:lstStyle/>
        <a:p>
          <a:endParaRPr lang="en-US"/>
        </a:p>
      </dgm:t>
    </dgm:pt>
    <dgm:pt modelId="{F3BBE77E-C2C8-4096-A4B8-4E0CE435CD01}" type="sibTrans" cxnId="{1A2A7469-FBCE-4E9E-91CA-F9DF9C349751}">
      <dgm:prSet/>
      <dgm:spPr/>
      <dgm:t>
        <a:bodyPr/>
        <a:lstStyle/>
        <a:p>
          <a:endParaRPr lang="en-US"/>
        </a:p>
      </dgm:t>
    </dgm:pt>
    <dgm:pt modelId="{EF8F3463-9212-44A9-B084-C3D3A54A9391}">
      <dgm:prSet phldrT="[Text]"/>
      <dgm:spPr/>
      <dgm:t>
        <a:bodyPr/>
        <a:lstStyle/>
        <a:p>
          <a:r>
            <a:rPr lang="en-US" dirty="0"/>
            <a:t>Negotiations</a:t>
          </a:r>
        </a:p>
      </dgm:t>
    </dgm:pt>
    <dgm:pt modelId="{84BC58AB-CD50-4480-BA79-2C9BB43CB668}" type="parTrans" cxnId="{2FC1DC69-01BA-41A8-A03A-F7E400346F5B}">
      <dgm:prSet/>
      <dgm:spPr/>
      <dgm:t>
        <a:bodyPr/>
        <a:lstStyle/>
        <a:p>
          <a:endParaRPr lang="en-US"/>
        </a:p>
      </dgm:t>
    </dgm:pt>
    <dgm:pt modelId="{EBE28C30-7590-4644-87B3-8A404230FE25}" type="sibTrans" cxnId="{2FC1DC69-01BA-41A8-A03A-F7E400346F5B}">
      <dgm:prSet/>
      <dgm:spPr/>
      <dgm:t>
        <a:bodyPr/>
        <a:lstStyle/>
        <a:p>
          <a:endParaRPr lang="en-US"/>
        </a:p>
      </dgm:t>
    </dgm:pt>
    <dgm:pt modelId="{145D274F-A6D2-4C40-A27D-D2B3450F4DA9}">
      <dgm:prSet phldrT="[Text]"/>
      <dgm:spPr/>
      <dgm:t>
        <a:bodyPr/>
        <a:lstStyle/>
        <a:p>
          <a:r>
            <a:rPr lang="en-US" dirty="0"/>
            <a:t>Draft, Review &amp; Redline</a:t>
          </a:r>
        </a:p>
      </dgm:t>
    </dgm:pt>
    <dgm:pt modelId="{2241868C-D5A0-4CC5-8832-A4E1EDA213E3}" type="parTrans" cxnId="{08167729-9F02-4C4D-A30C-C5778F1B8DB4}">
      <dgm:prSet/>
      <dgm:spPr/>
      <dgm:t>
        <a:bodyPr/>
        <a:lstStyle/>
        <a:p>
          <a:endParaRPr lang="en-US"/>
        </a:p>
      </dgm:t>
    </dgm:pt>
    <dgm:pt modelId="{A73B41C9-2176-450C-BF43-8F2431589F56}" type="sibTrans" cxnId="{08167729-9F02-4C4D-A30C-C5778F1B8DB4}">
      <dgm:prSet/>
      <dgm:spPr/>
      <dgm:t>
        <a:bodyPr/>
        <a:lstStyle/>
        <a:p>
          <a:endParaRPr lang="en-US"/>
        </a:p>
      </dgm:t>
    </dgm:pt>
    <dgm:pt modelId="{3CD98F4C-8954-4EBF-85F0-D9A4AF35F609}">
      <dgm:prSet phldrT="[Text]"/>
      <dgm:spPr/>
      <dgm:t>
        <a:bodyPr/>
        <a:lstStyle/>
        <a:p>
          <a:r>
            <a:rPr lang="en-US" dirty="0"/>
            <a:t>Obligation Tracking &amp; Compliance</a:t>
          </a:r>
        </a:p>
      </dgm:t>
    </dgm:pt>
    <dgm:pt modelId="{B47CFFB7-BAB0-4D18-BB32-66F69073AB51}" type="parTrans" cxnId="{23563D9C-2714-4749-9FBA-4FF3CCAC77F1}">
      <dgm:prSet/>
      <dgm:spPr/>
      <dgm:t>
        <a:bodyPr/>
        <a:lstStyle/>
        <a:p>
          <a:endParaRPr lang="en-US"/>
        </a:p>
      </dgm:t>
    </dgm:pt>
    <dgm:pt modelId="{0750C23D-FDD8-4727-A2D7-4324DFE55421}" type="sibTrans" cxnId="{23563D9C-2714-4749-9FBA-4FF3CCAC77F1}">
      <dgm:prSet/>
      <dgm:spPr/>
      <dgm:t>
        <a:bodyPr/>
        <a:lstStyle/>
        <a:p>
          <a:endParaRPr lang="en-US"/>
        </a:p>
      </dgm:t>
    </dgm:pt>
    <dgm:pt modelId="{2BBC77EB-60D7-4D4B-8256-7EEA1A538298}">
      <dgm:prSet phldrT="[Text]"/>
      <dgm:spPr/>
      <dgm:t>
        <a:bodyPr/>
        <a:lstStyle/>
        <a:p>
          <a:r>
            <a:rPr lang="en-US" dirty="0"/>
            <a:t>Renew or Terminate</a:t>
          </a:r>
        </a:p>
      </dgm:t>
    </dgm:pt>
    <dgm:pt modelId="{B136D838-66B8-42EC-BBE4-41BC0A7DA06A}" type="parTrans" cxnId="{DA54D52E-119D-4786-AC80-E3075C812EE1}">
      <dgm:prSet/>
      <dgm:spPr/>
      <dgm:t>
        <a:bodyPr/>
        <a:lstStyle/>
        <a:p>
          <a:endParaRPr lang="en-US"/>
        </a:p>
      </dgm:t>
    </dgm:pt>
    <dgm:pt modelId="{419C94B0-79AF-4E28-AA87-6E6410FD532E}" type="sibTrans" cxnId="{DA54D52E-119D-4786-AC80-E3075C812EE1}">
      <dgm:prSet/>
      <dgm:spPr/>
      <dgm:t>
        <a:bodyPr/>
        <a:lstStyle/>
        <a:p>
          <a:endParaRPr lang="en-US"/>
        </a:p>
      </dgm:t>
    </dgm:pt>
    <dgm:pt modelId="{089CA600-4956-47E4-9809-731076B57F7D}" type="pres">
      <dgm:prSet presAssocID="{EFB4401A-E892-4B9D-B208-708B0D5A090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AE5B3C-58E4-416B-A050-EF461F98B9B7}" type="pres">
      <dgm:prSet presAssocID="{F188BA48-AAE1-4775-9CF6-979103CDAA7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D2B5AC-D404-453F-BA2B-E08595C7D60A}" type="pres">
      <dgm:prSet presAssocID="{F3BBE77E-C2C8-4096-A4B8-4E0CE435CD01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CB1704D-9985-4AB4-A695-EC0E2BD2E4A9}" type="pres">
      <dgm:prSet presAssocID="{F3BBE77E-C2C8-4096-A4B8-4E0CE435CD01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CA9A9002-9191-439D-A4B2-65513BE15BD6}" type="pres">
      <dgm:prSet presAssocID="{EF8F3463-9212-44A9-B084-C3D3A54A939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D0F1F9-4113-476A-9B06-9EE4EBD6AFFE}" type="pres">
      <dgm:prSet presAssocID="{EBE28C30-7590-4644-87B3-8A404230FE25}" presName="sibTrans" presStyleLbl="sibTrans2D1" presStyleIdx="1" presStyleCnt="5"/>
      <dgm:spPr/>
      <dgm:t>
        <a:bodyPr/>
        <a:lstStyle/>
        <a:p>
          <a:endParaRPr lang="en-US"/>
        </a:p>
      </dgm:t>
    </dgm:pt>
    <dgm:pt modelId="{29AF4DD9-3186-4C1B-A6BE-7C4AAC9A9534}" type="pres">
      <dgm:prSet presAssocID="{EBE28C30-7590-4644-87B3-8A404230FE25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4FB4F6D7-284B-40AE-8931-CEDBD4222E87}" type="pres">
      <dgm:prSet presAssocID="{145D274F-A6D2-4C40-A27D-D2B3450F4DA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DB699D-0845-4A68-9181-9EDC13AF15C7}" type="pres">
      <dgm:prSet presAssocID="{A73B41C9-2176-450C-BF43-8F2431589F56}" presName="sibTrans" presStyleLbl="sibTrans2D1" presStyleIdx="2" presStyleCnt="5"/>
      <dgm:spPr/>
      <dgm:t>
        <a:bodyPr/>
        <a:lstStyle/>
        <a:p>
          <a:endParaRPr lang="en-US"/>
        </a:p>
      </dgm:t>
    </dgm:pt>
    <dgm:pt modelId="{51811250-0DD9-4A9D-87C7-D2E07381C3E7}" type="pres">
      <dgm:prSet presAssocID="{A73B41C9-2176-450C-BF43-8F2431589F56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AE8D8E69-8FDC-48F9-B27D-CDE3B0473A0C}" type="pres">
      <dgm:prSet presAssocID="{3CD98F4C-8954-4EBF-85F0-D9A4AF35F60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19EA88-D862-4A77-A96E-CA5BBA78B5E9}" type="pres">
      <dgm:prSet presAssocID="{0750C23D-FDD8-4727-A2D7-4324DFE55421}" presName="sibTrans" presStyleLbl="sibTrans2D1" presStyleIdx="3" presStyleCnt="5"/>
      <dgm:spPr/>
      <dgm:t>
        <a:bodyPr/>
        <a:lstStyle/>
        <a:p>
          <a:endParaRPr lang="en-US"/>
        </a:p>
      </dgm:t>
    </dgm:pt>
    <dgm:pt modelId="{E7B4B708-9A1E-4C56-9092-2B6A863B17EE}" type="pres">
      <dgm:prSet presAssocID="{0750C23D-FDD8-4727-A2D7-4324DFE55421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FD52F460-BE80-4F5E-8D48-034431A90A89}" type="pres">
      <dgm:prSet presAssocID="{2BBC77EB-60D7-4D4B-8256-7EEA1A53829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49A651-DB06-4A72-8124-ED01238815EC}" type="pres">
      <dgm:prSet presAssocID="{419C94B0-79AF-4E28-AA87-6E6410FD532E}" presName="sibTrans" presStyleLbl="sibTrans2D1" presStyleIdx="4" presStyleCnt="5"/>
      <dgm:spPr/>
      <dgm:t>
        <a:bodyPr/>
        <a:lstStyle/>
        <a:p>
          <a:endParaRPr lang="en-US"/>
        </a:p>
      </dgm:t>
    </dgm:pt>
    <dgm:pt modelId="{E7670783-9F34-4F83-BF3A-1ED9FE08F522}" type="pres">
      <dgm:prSet presAssocID="{419C94B0-79AF-4E28-AA87-6E6410FD532E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8B426089-83D2-49E2-BEE0-6BBB6558D923}" type="presOf" srcId="{EFB4401A-E892-4B9D-B208-708B0D5A090E}" destId="{089CA600-4956-47E4-9809-731076B57F7D}" srcOrd="0" destOrd="0" presId="urn:microsoft.com/office/officeart/2005/8/layout/cycle2"/>
    <dgm:cxn modelId="{7B65CDDA-78D3-4FCC-9446-3278B73BF092}" type="presOf" srcId="{145D274F-A6D2-4C40-A27D-D2B3450F4DA9}" destId="{4FB4F6D7-284B-40AE-8931-CEDBD4222E87}" srcOrd="0" destOrd="0" presId="urn:microsoft.com/office/officeart/2005/8/layout/cycle2"/>
    <dgm:cxn modelId="{2B4BF6EF-675E-4EDA-BA64-C585C4DFD715}" type="presOf" srcId="{419C94B0-79AF-4E28-AA87-6E6410FD532E}" destId="{DB49A651-DB06-4A72-8124-ED01238815EC}" srcOrd="0" destOrd="0" presId="urn:microsoft.com/office/officeart/2005/8/layout/cycle2"/>
    <dgm:cxn modelId="{10864DB5-9B3A-4AA3-97B1-105F2CD77141}" type="presOf" srcId="{A73B41C9-2176-450C-BF43-8F2431589F56}" destId="{51811250-0DD9-4A9D-87C7-D2E07381C3E7}" srcOrd="1" destOrd="0" presId="urn:microsoft.com/office/officeart/2005/8/layout/cycle2"/>
    <dgm:cxn modelId="{1A2A7469-FBCE-4E9E-91CA-F9DF9C349751}" srcId="{EFB4401A-E892-4B9D-B208-708B0D5A090E}" destId="{F188BA48-AAE1-4775-9CF6-979103CDAA77}" srcOrd="0" destOrd="0" parTransId="{02DC84EE-02C1-44F5-80F0-36FEBBC4D3AE}" sibTransId="{F3BBE77E-C2C8-4096-A4B8-4E0CE435CD01}"/>
    <dgm:cxn modelId="{A9BC3165-5C20-4468-8214-54AEB15E767F}" type="presOf" srcId="{0750C23D-FDD8-4727-A2D7-4324DFE55421}" destId="{E7B4B708-9A1E-4C56-9092-2B6A863B17EE}" srcOrd="1" destOrd="0" presId="urn:microsoft.com/office/officeart/2005/8/layout/cycle2"/>
    <dgm:cxn modelId="{2E9AE37F-F031-46FE-8DF1-254A8D37D0C1}" type="presOf" srcId="{EF8F3463-9212-44A9-B084-C3D3A54A9391}" destId="{CA9A9002-9191-439D-A4B2-65513BE15BD6}" srcOrd="0" destOrd="0" presId="urn:microsoft.com/office/officeart/2005/8/layout/cycle2"/>
    <dgm:cxn modelId="{B2740E5D-52AF-4406-8DD1-D543FE2FA7FC}" type="presOf" srcId="{0750C23D-FDD8-4727-A2D7-4324DFE55421}" destId="{D619EA88-D862-4A77-A96E-CA5BBA78B5E9}" srcOrd="0" destOrd="0" presId="urn:microsoft.com/office/officeart/2005/8/layout/cycle2"/>
    <dgm:cxn modelId="{9FC33404-082F-4007-B117-466F60E22573}" type="presOf" srcId="{A73B41C9-2176-450C-BF43-8F2431589F56}" destId="{7EDB699D-0845-4A68-9181-9EDC13AF15C7}" srcOrd="0" destOrd="0" presId="urn:microsoft.com/office/officeart/2005/8/layout/cycle2"/>
    <dgm:cxn modelId="{23563D9C-2714-4749-9FBA-4FF3CCAC77F1}" srcId="{EFB4401A-E892-4B9D-B208-708B0D5A090E}" destId="{3CD98F4C-8954-4EBF-85F0-D9A4AF35F609}" srcOrd="3" destOrd="0" parTransId="{B47CFFB7-BAB0-4D18-BB32-66F69073AB51}" sibTransId="{0750C23D-FDD8-4727-A2D7-4324DFE55421}"/>
    <dgm:cxn modelId="{2FC1DC69-01BA-41A8-A03A-F7E400346F5B}" srcId="{EFB4401A-E892-4B9D-B208-708B0D5A090E}" destId="{EF8F3463-9212-44A9-B084-C3D3A54A9391}" srcOrd="1" destOrd="0" parTransId="{84BC58AB-CD50-4480-BA79-2C9BB43CB668}" sibTransId="{EBE28C30-7590-4644-87B3-8A404230FE25}"/>
    <dgm:cxn modelId="{DA54D52E-119D-4786-AC80-E3075C812EE1}" srcId="{EFB4401A-E892-4B9D-B208-708B0D5A090E}" destId="{2BBC77EB-60D7-4D4B-8256-7EEA1A538298}" srcOrd="4" destOrd="0" parTransId="{B136D838-66B8-42EC-BBE4-41BC0A7DA06A}" sibTransId="{419C94B0-79AF-4E28-AA87-6E6410FD532E}"/>
    <dgm:cxn modelId="{80DA61F2-A8EA-421D-BA4A-A365A8EEC301}" type="presOf" srcId="{EBE28C30-7590-4644-87B3-8A404230FE25}" destId="{29AF4DD9-3186-4C1B-A6BE-7C4AAC9A9534}" srcOrd="1" destOrd="0" presId="urn:microsoft.com/office/officeart/2005/8/layout/cycle2"/>
    <dgm:cxn modelId="{6706341D-8200-45A4-9FE2-053A70439037}" type="presOf" srcId="{2BBC77EB-60D7-4D4B-8256-7EEA1A538298}" destId="{FD52F460-BE80-4F5E-8D48-034431A90A89}" srcOrd="0" destOrd="0" presId="urn:microsoft.com/office/officeart/2005/8/layout/cycle2"/>
    <dgm:cxn modelId="{1C931E6F-B1F2-4D0D-989B-4864B1A73AC7}" type="presOf" srcId="{3CD98F4C-8954-4EBF-85F0-D9A4AF35F609}" destId="{AE8D8E69-8FDC-48F9-B27D-CDE3B0473A0C}" srcOrd="0" destOrd="0" presId="urn:microsoft.com/office/officeart/2005/8/layout/cycle2"/>
    <dgm:cxn modelId="{4CE85A67-C77E-435B-8658-0AAC5448EA58}" type="presOf" srcId="{F188BA48-AAE1-4775-9CF6-979103CDAA77}" destId="{ECAE5B3C-58E4-416B-A050-EF461F98B9B7}" srcOrd="0" destOrd="0" presId="urn:microsoft.com/office/officeart/2005/8/layout/cycle2"/>
    <dgm:cxn modelId="{C8B55BE9-1958-4B50-B4ED-0EAD35803717}" type="presOf" srcId="{EBE28C30-7590-4644-87B3-8A404230FE25}" destId="{52D0F1F9-4113-476A-9B06-9EE4EBD6AFFE}" srcOrd="0" destOrd="0" presId="urn:microsoft.com/office/officeart/2005/8/layout/cycle2"/>
    <dgm:cxn modelId="{C6C4E1D3-279C-4FD8-901A-AE3E5BED84B8}" type="presOf" srcId="{F3BBE77E-C2C8-4096-A4B8-4E0CE435CD01}" destId="{F0D2B5AC-D404-453F-BA2B-E08595C7D60A}" srcOrd="0" destOrd="0" presId="urn:microsoft.com/office/officeart/2005/8/layout/cycle2"/>
    <dgm:cxn modelId="{B8A9958E-930B-457C-B57D-0C29ECDB75C1}" type="presOf" srcId="{419C94B0-79AF-4E28-AA87-6E6410FD532E}" destId="{E7670783-9F34-4F83-BF3A-1ED9FE08F522}" srcOrd="1" destOrd="0" presId="urn:microsoft.com/office/officeart/2005/8/layout/cycle2"/>
    <dgm:cxn modelId="{A103C578-66D7-41E7-A50C-F0ACAA1EE481}" type="presOf" srcId="{F3BBE77E-C2C8-4096-A4B8-4E0CE435CD01}" destId="{6CB1704D-9985-4AB4-A695-EC0E2BD2E4A9}" srcOrd="1" destOrd="0" presId="urn:microsoft.com/office/officeart/2005/8/layout/cycle2"/>
    <dgm:cxn modelId="{08167729-9F02-4C4D-A30C-C5778F1B8DB4}" srcId="{EFB4401A-E892-4B9D-B208-708B0D5A090E}" destId="{145D274F-A6D2-4C40-A27D-D2B3450F4DA9}" srcOrd="2" destOrd="0" parTransId="{2241868C-D5A0-4CC5-8832-A4E1EDA213E3}" sibTransId="{A73B41C9-2176-450C-BF43-8F2431589F56}"/>
    <dgm:cxn modelId="{53A79CB0-FC73-4FFA-A889-3F3B48B03163}" type="presParOf" srcId="{089CA600-4956-47E4-9809-731076B57F7D}" destId="{ECAE5B3C-58E4-416B-A050-EF461F98B9B7}" srcOrd="0" destOrd="0" presId="urn:microsoft.com/office/officeart/2005/8/layout/cycle2"/>
    <dgm:cxn modelId="{6CE0DF12-885F-4A63-B8EA-0F60AC7DC502}" type="presParOf" srcId="{089CA600-4956-47E4-9809-731076B57F7D}" destId="{F0D2B5AC-D404-453F-BA2B-E08595C7D60A}" srcOrd="1" destOrd="0" presId="urn:microsoft.com/office/officeart/2005/8/layout/cycle2"/>
    <dgm:cxn modelId="{B5D6D485-353E-47C5-8F81-9D1B1DC664EB}" type="presParOf" srcId="{F0D2B5AC-D404-453F-BA2B-E08595C7D60A}" destId="{6CB1704D-9985-4AB4-A695-EC0E2BD2E4A9}" srcOrd="0" destOrd="0" presId="urn:microsoft.com/office/officeart/2005/8/layout/cycle2"/>
    <dgm:cxn modelId="{AB3F7ECD-C288-4222-9486-AFEBC204F454}" type="presParOf" srcId="{089CA600-4956-47E4-9809-731076B57F7D}" destId="{CA9A9002-9191-439D-A4B2-65513BE15BD6}" srcOrd="2" destOrd="0" presId="urn:microsoft.com/office/officeart/2005/8/layout/cycle2"/>
    <dgm:cxn modelId="{698220F5-FA00-4CCD-8FB0-87777A08B61A}" type="presParOf" srcId="{089CA600-4956-47E4-9809-731076B57F7D}" destId="{52D0F1F9-4113-476A-9B06-9EE4EBD6AFFE}" srcOrd="3" destOrd="0" presId="urn:microsoft.com/office/officeart/2005/8/layout/cycle2"/>
    <dgm:cxn modelId="{019C943F-1431-42EC-9E06-B48FE17DC850}" type="presParOf" srcId="{52D0F1F9-4113-476A-9B06-9EE4EBD6AFFE}" destId="{29AF4DD9-3186-4C1B-A6BE-7C4AAC9A9534}" srcOrd="0" destOrd="0" presId="urn:microsoft.com/office/officeart/2005/8/layout/cycle2"/>
    <dgm:cxn modelId="{F3AAF47E-BC64-4174-BB9B-79D34E5EB46D}" type="presParOf" srcId="{089CA600-4956-47E4-9809-731076B57F7D}" destId="{4FB4F6D7-284B-40AE-8931-CEDBD4222E87}" srcOrd="4" destOrd="0" presId="urn:microsoft.com/office/officeart/2005/8/layout/cycle2"/>
    <dgm:cxn modelId="{EF1EA6B4-C682-4AD0-BB64-0E2FD0D704CB}" type="presParOf" srcId="{089CA600-4956-47E4-9809-731076B57F7D}" destId="{7EDB699D-0845-4A68-9181-9EDC13AF15C7}" srcOrd="5" destOrd="0" presId="urn:microsoft.com/office/officeart/2005/8/layout/cycle2"/>
    <dgm:cxn modelId="{D6D0EE1A-A633-4EB1-9DA0-1D15F893ED08}" type="presParOf" srcId="{7EDB699D-0845-4A68-9181-9EDC13AF15C7}" destId="{51811250-0DD9-4A9D-87C7-D2E07381C3E7}" srcOrd="0" destOrd="0" presId="urn:microsoft.com/office/officeart/2005/8/layout/cycle2"/>
    <dgm:cxn modelId="{8AF47551-385E-414C-9257-152AC76E08BE}" type="presParOf" srcId="{089CA600-4956-47E4-9809-731076B57F7D}" destId="{AE8D8E69-8FDC-48F9-B27D-CDE3B0473A0C}" srcOrd="6" destOrd="0" presId="urn:microsoft.com/office/officeart/2005/8/layout/cycle2"/>
    <dgm:cxn modelId="{A9DAA2F2-A98D-48AF-8A7A-390E73243023}" type="presParOf" srcId="{089CA600-4956-47E4-9809-731076B57F7D}" destId="{D619EA88-D862-4A77-A96E-CA5BBA78B5E9}" srcOrd="7" destOrd="0" presId="urn:microsoft.com/office/officeart/2005/8/layout/cycle2"/>
    <dgm:cxn modelId="{B887D439-94C2-45B5-B055-9991C0C6B580}" type="presParOf" srcId="{D619EA88-D862-4A77-A96E-CA5BBA78B5E9}" destId="{E7B4B708-9A1E-4C56-9092-2B6A863B17EE}" srcOrd="0" destOrd="0" presId="urn:microsoft.com/office/officeart/2005/8/layout/cycle2"/>
    <dgm:cxn modelId="{1BC1D1DB-7016-4B76-9126-7137D16A64E0}" type="presParOf" srcId="{089CA600-4956-47E4-9809-731076B57F7D}" destId="{FD52F460-BE80-4F5E-8D48-034431A90A89}" srcOrd="8" destOrd="0" presId="urn:microsoft.com/office/officeart/2005/8/layout/cycle2"/>
    <dgm:cxn modelId="{3EF98305-B377-4B97-86FE-09AF3DA452D1}" type="presParOf" srcId="{089CA600-4956-47E4-9809-731076B57F7D}" destId="{DB49A651-DB06-4A72-8124-ED01238815EC}" srcOrd="9" destOrd="0" presId="urn:microsoft.com/office/officeart/2005/8/layout/cycle2"/>
    <dgm:cxn modelId="{2D7BE5C6-0567-47A0-A79A-B81AED265EE4}" type="presParOf" srcId="{DB49A651-DB06-4A72-8124-ED01238815EC}" destId="{E7670783-9F34-4F83-BF3A-1ED9FE08F52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E5B3C-58E4-416B-A050-EF461F98B9B7}">
      <dsp:nvSpPr>
        <dsp:cNvPr id="0" name=""/>
        <dsp:cNvSpPr/>
      </dsp:nvSpPr>
      <dsp:spPr>
        <a:xfrm>
          <a:off x="4038582" y="1480"/>
          <a:ext cx="1375425" cy="13754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Initiation &amp; Investigation</a:t>
          </a:r>
        </a:p>
      </dsp:txBody>
      <dsp:txXfrm>
        <a:off x="4240008" y="202906"/>
        <a:ext cx="972573" cy="972573"/>
      </dsp:txXfrm>
    </dsp:sp>
    <dsp:sp modelId="{F0D2B5AC-D404-453F-BA2B-E08595C7D60A}">
      <dsp:nvSpPr>
        <dsp:cNvPr id="0" name=""/>
        <dsp:cNvSpPr/>
      </dsp:nvSpPr>
      <dsp:spPr>
        <a:xfrm rot="2160000">
          <a:off x="5370348" y="1057561"/>
          <a:ext cx="364846" cy="4642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5380800" y="1118234"/>
        <a:ext cx="255392" cy="278524"/>
      </dsp:txXfrm>
    </dsp:sp>
    <dsp:sp modelId="{CA9A9002-9191-439D-A4B2-65513BE15BD6}">
      <dsp:nvSpPr>
        <dsp:cNvPr id="0" name=""/>
        <dsp:cNvSpPr/>
      </dsp:nvSpPr>
      <dsp:spPr>
        <a:xfrm>
          <a:off x="5708244" y="1214561"/>
          <a:ext cx="1375425" cy="13754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Negotiations</a:t>
          </a:r>
        </a:p>
      </dsp:txBody>
      <dsp:txXfrm>
        <a:off x="5909670" y="1415987"/>
        <a:ext cx="972573" cy="972573"/>
      </dsp:txXfrm>
    </dsp:sp>
    <dsp:sp modelId="{52D0F1F9-4113-476A-9B06-9EE4EBD6AFFE}">
      <dsp:nvSpPr>
        <dsp:cNvPr id="0" name=""/>
        <dsp:cNvSpPr/>
      </dsp:nvSpPr>
      <dsp:spPr>
        <a:xfrm rot="6480000">
          <a:off x="5897847" y="2641753"/>
          <a:ext cx="364846" cy="4642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5969486" y="2682546"/>
        <a:ext cx="255392" cy="278524"/>
      </dsp:txXfrm>
    </dsp:sp>
    <dsp:sp modelId="{4FB4F6D7-284B-40AE-8931-CEDBD4222E87}">
      <dsp:nvSpPr>
        <dsp:cNvPr id="0" name=""/>
        <dsp:cNvSpPr/>
      </dsp:nvSpPr>
      <dsp:spPr>
        <a:xfrm>
          <a:off x="5070489" y="3177366"/>
          <a:ext cx="1375425" cy="13754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Draft, Review &amp; Redline</a:t>
          </a:r>
        </a:p>
      </dsp:txBody>
      <dsp:txXfrm>
        <a:off x="5271915" y="3378792"/>
        <a:ext cx="972573" cy="972573"/>
      </dsp:txXfrm>
    </dsp:sp>
    <dsp:sp modelId="{7EDB699D-0845-4A68-9181-9EDC13AF15C7}">
      <dsp:nvSpPr>
        <dsp:cNvPr id="0" name=""/>
        <dsp:cNvSpPr/>
      </dsp:nvSpPr>
      <dsp:spPr>
        <a:xfrm rot="10800000">
          <a:off x="4554197" y="3632976"/>
          <a:ext cx="364846" cy="4642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4663651" y="3725817"/>
        <a:ext cx="255392" cy="278524"/>
      </dsp:txXfrm>
    </dsp:sp>
    <dsp:sp modelId="{AE8D8E69-8FDC-48F9-B27D-CDE3B0473A0C}">
      <dsp:nvSpPr>
        <dsp:cNvPr id="0" name=""/>
        <dsp:cNvSpPr/>
      </dsp:nvSpPr>
      <dsp:spPr>
        <a:xfrm>
          <a:off x="3006674" y="3177366"/>
          <a:ext cx="1375425" cy="13754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Obligation Tracking &amp; Compliance</a:t>
          </a:r>
        </a:p>
      </dsp:txBody>
      <dsp:txXfrm>
        <a:off x="3208100" y="3378792"/>
        <a:ext cx="972573" cy="972573"/>
      </dsp:txXfrm>
    </dsp:sp>
    <dsp:sp modelId="{D619EA88-D862-4A77-A96E-CA5BBA78B5E9}">
      <dsp:nvSpPr>
        <dsp:cNvPr id="0" name=""/>
        <dsp:cNvSpPr/>
      </dsp:nvSpPr>
      <dsp:spPr>
        <a:xfrm rot="15120000">
          <a:off x="3196277" y="2661394"/>
          <a:ext cx="364846" cy="4642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3267916" y="2806283"/>
        <a:ext cx="255392" cy="278524"/>
      </dsp:txXfrm>
    </dsp:sp>
    <dsp:sp modelId="{FD52F460-BE80-4F5E-8D48-034431A90A89}">
      <dsp:nvSpPr>
        <dsp:cNvPr id="0" name=""/>
        <dsp:cNvSpPr/>
      </dsp:nvSpPr>
      <dsp:spPr>
        <a:xfrm>
          <a:off x="2368920" y="1214561"/>
          <a:ext cx="1375425" cy="13754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Renew or Terminate</a:t>
          </a:r>
        </a:p>
      </dsp:txBody>
      <dsp:txXfrm>
        <a:off x="2570346" y="1415987"/>
        <a:ext cx="972573" cy="972573"/>
      </dsp:txXfrm>
    </dsp:sp>
    <dsp:sp modelId="{DB49A651-DB06-4A72-8124-ED01238815EC}">
      <dsp:nvSpPr>
        <dsp:cNvPr id="0" name=""/>
        <dsp:cNvSpPr/>
      </dsp:nvSpPr>
      <dsp:spPr>
        <a:xfrm rot="19440000">
          <a:off x="3700686" y="1069700"/>
          <a:ext cx="364846" cy="4642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3711138" y="1194709"/>
        <a:ext cx="255392" cy="278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B2FCE-1610-4B17-ADD5-570C2361D727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FE62B-A509-4502-812A-1F77FA91E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361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33AFD-3669-47E3-BB64-99FD362F5F3B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E919D-E7D1-43E1-8B54-BC9484DC5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991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22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67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45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20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91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763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84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723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06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E3AF4-88E1-4637-83E9-42EE7A6F6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49163"/>
      </p:ext>
    </p:extLst>
  </p:cSld>
  <p:clrMapOvr>
    <a:masterClrMapping/>
  </p:clrMapOvr>
  <p:transition spd="slow">
    <p:wip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B036C-BC42-46CA-B3D7-EC581A84D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99785"/>
      </p:ext>
    </p:extLst>
  </p:cSld>
  <p:clrMapOvr>
    <a:masterClrMapping/>
  </p:clrMapOvr>
  <p:transition spd="slow">
    <p:wipe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54AF4-C4FA-4558-B12D-BFBA9F58A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65358"/>
      </p:ext>
    </p:extLst>
  </p:cSld>
  <p:clrMapOvr>
    <a:masterClrMapping/>
  </p:clrMapOvr>
  <p:transition spd="slow">
    <p:wipe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BBA6E-2242-4E2E-A4A4-872EB4C659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96567"/>
      </p:ext>
    </p:extLst>
  </p:cSld>
  <p:clrMapOvr>
    <a:masterClrMapping/>
  </p:clrMapOvr>
  <p:transition spd="slow">
    <p:wipe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77C82-FC17-4916-A3EC-AC5E54484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00426"/>
      </p:ext>
    </p:extLst>
  </p:cSld>
  <p:clrMapOvr>
    <a:masterClrMapping/>
  </p:clrMapOvr>
  <p:transition spd="slow">
    <p:wipe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55485-1755-4DDE-B48E-A2FBEA9287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176529"/>
      </p:ext>
    </p:extLst>
  </p:cSld>
  <p:clrMapOvr>
    <a:masterClrMapping/>
  </p:clrMapOvr>
  <p:transition spd="slow">
    <p:wipe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09AAD-B4F5-41F4-8737-31EDF7E99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25783"/>
      </p:ext>
    </p:extLst>
  </p:cSld>
  <p:clrMapOvr>
    <a:masterClrMapping/>
  </p:clrMapOvr>
  <p:transition spd="slow">
    <p:wipe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5D8AE-EDEB-49EE-9C28-03AF74D634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59060"/>
      </p:ext>
    </p:extLst>
  </p:cSld>
  <p:clrMapOvr>
    <a:masterClrMapping/>
  </p:clrMapOvr>
  <p:transition spd="slow">
    <p:wipe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8DB40-504E-4BBB-98A3-D985A97D0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26969"/>
      </p:ext>
    </p:extLst>
  </p:cSld>
  <p:clrMapOvr>
    <a:masterClrMapping/>
  </p:clrMapOvr>
  <p:transition spd="slow">
    <p:wipe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26487-C261-4163-9CC8-77D2E6C0F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64302"/>
      </p:ext>
    </p:extLst>
  </p:cSld>
  <p:clrMapOvr>
    <a:masterClrMapping/>
  </p:clrMapOvr>
  <p:transition spd="slow">
    <p:wipe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0B49-3A16-44DB-9E3F-3594C768F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65890"/>
      </p:ext>
    </p:extLst>
  </p:cSld>
  <p:clrMapOvr>
    <a:masterClrMapping/>
  </p:clrMapOvr>
  <p:transition spd="slow">
    <p:wipe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1143C2-3979-4926-82D9-2AC04C6FBF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hyperlink" Target="mailto:wraja@violabrands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stadtler@dunncarney.com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ubtitle 2"/>
          <p:cNvSpPr txBox="1">
            <a:spLocks/>
          </p:cNvSpPr>
          <p:nvPr/>
        </p:nvSpPr>
        <p:spPr bwMode="auto">
          <a:xfrm>
            <a:off x="5360988" y="4489450"/>
            <a:ext cx="5307012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Date 1, 2020</a:t>
            </a:r>
            <a:b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Portland, Oregon</a:t>
            </a:r>
          </a:p>
        </p:txBody>
      </p:sp>
      <p:pic>
        <p:nvPicPr>
          <p:cNvPr id="5" name="Picture 3" descr="swoosh only.pdf">
            <a:extLst>
              <a:ext uri="{FF2B5EF4-FFF2-40B4-BE49-F238E27FC236}">
                <a16:creationId xmlns:a16="http://schemas.microsoft.com/office/drawing/2014/main" id="{1675533D-BB8F-BB41-9CE4-2CDE123C6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417" y="-128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18822" y="2801637"/>
            <a:ext cx="795856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Contract Lifecycle Management:</a:t>
            </a:r>
          </a:p>
          <a:p>
            <a:pPr>
              <a:defRPr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In-house Counsel Perspectives (in Collaboration with Outside Counsel)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693BE7-217A-7541-8EA7-0724B941D5E9}"/>
              </a:ext>
            </a:extLst>
          </p:cNvPr>
          <p:cNvSpPr/>
          <p:nvPr/>
        </p:nvSpPr>
        <p:spPr>
          <a:xfrm>
            <a:off x="2647131" y="4263095"/>
            <a:ext cx="4407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March 10, 2022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AACB252-336A-5343-A859-E937E533D7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205783" y="5828032"/>
            <a:ext cx="2661175" cy="5357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758CB5-AA6F-1449-8E9B-718481B4F5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5351" y="1117076"/>
            <a:ext cx="4399395" cy="7991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F693BE7-217A-7541-8EA7-0724B941D5E9}"/>
              </a:ext>
            </a:extLst>
          </p:cNvPr>
          <p:cNvSpPr/>
          <p:nvPr/>
        </p:nvSpPr>
        <p:spPr>
          <a:xfrm>
            <a:off x="2647130" y="4708890"/>
            <a:ext cx="6714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Presented by </a:t>
            </a:r>
            <a:r>
              <a:rPr lang="en-US" altLang="en-US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Wali</a:t>
            </a:r>
            <a:r>
              <a:rPr lang="en-US" altLang="en-U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Raja / Josh Stadtler</a:t>
            </a:r>
            <a:endParaRPr lang="en-US" dirty="0"/>
          </a:p>
        </p:txBody>
      </p:sp>
      <p:pic>
        <p:nvPicPr>
          <p:cNvPr id="10" name="Picture 9" descr="page7image101903744">
            <a:extLst>
              <a:ext uri="{FF2B5EF4-FFF2-40B4-BE49-F238E27FC236}">
                <a16:creationId xmlns:a16="http://schemas.microsoft.com/office/drawing/2014/main" id="{30761D69-D95E-B145-B79B-BB7730DAA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919" y="1074667"/>
            <a:ext cx="2915000" cy="91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swoosh onl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7EBDAF-8E84-3142-8DBE-88368FEEB4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2" t="-2644" r="24728" b="395"/>
          <a:stretch/>
        </p:blipFill>
        <p:spPr>
          <a:xfrm>
            <a:off x="508263" y="1427773"/>
            <a:ext cx="2458386" cy="35526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369791-738F-1E41-BE60-EFB433B8F5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2789" y="1613276"/>
            <a:ext cx="2450501" cy="3429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180C160-DE51-E349-BBC4-31BBB52CF983}"/>
              </a:ext>
            </a:extLst>
          </p:cNvPr>
          <p:cNvSpPr/>
          <p:nvPr/>
        </p:nvSpPr>
        <p:spPr>
          <a:xfrm>
            <a:off x="8643353" y="2335584"/>
            <a:ext cx="3865716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alt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Josh </a:t>
            </a:r>
            <a:r>
              <a:rPr lang="en-US" alt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Stadtler</a:t>
            </a:r>
            <a:endParaRPr lang="en-US" alt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300"/>
              </a:spcAft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Dunn Carney LLP</a:t>
            </a:r>
          </a:p>
          <a:p>
            <a:pPr>
              <a:spcAft>
                <a:spcPts val="300"/>
              </a:spcAft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jstadtler@dunncarney.com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300"/>
              </a:spcAft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503-417-5507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F98F87-DC3A-B04D-82F3-690B3041767D}"/>
              </a:ext>
            </a:extLst>
          </p:cNvPr>
          <p:cNvSpPr/>
          <p:nvPr/>
        </p:nvSpPr>
        <p:spPr>
          <a:xfrm>
            <a:off x="3114923" y="2335583"/>
            <a:ext cx="3865716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alt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Wali Raja</a:t>
            </a:r>
          </a:p>
          <a:p>
            <a:pPr>
              <a:spcAft>
                <a:spcPts val="300"/>
              </a:spcAft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Viola Brands</a:t>
            </a:r>
          </a:p>
          <a:p>
            <a:pPr>
              <a:spcAft>
                <a:spcPts val="300"/>
              </a:spcAft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wraja@violabrands.com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spcAft>
                <a:spcPts val="300"/>
              </a:spcAft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908.249.1830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6CC23B-B3E3-2A4F-8C0A-6712C6DD6082}"/>
              </a:ext>
            </a:extLst>
          </p:cNvPr>
          <p:cNvSpPr txBox="1">
            <a:spLocks/>
          </p:cNvSpPr>
          <p:nvPr/>
        </p:nvSpPr>
        <p:spPr bwMode="auto">
          <a:xfrm>
            <a:off x="599491" y="385841"/>
            <a:ext cx="804386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Presenters</a:t>
            </a:r>
            <a:endParaRPr lang="en-US" altLang="en-US" sz="2800" b="1" dirty="0">
              <a:solidFill>
                <a:srgbClr val="4F6228"/>
              </a:solidFill>
              <a:latin typeface="Verdana Bold" panose="020B0804030504040204" pitchFamily="34" charset="0"/>
              <a:ea typeface="Verdana Bold" panose="020B0804030504040204" pitchFamily="34" charset="0"/>
              <a:cs typeface="Verdana Bold" panose="020B08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B68C40-B6AE-2949-8D3E-1AEEDCA05B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2475" y="6242411"/>
            <a:ext cx="2274242" cy="4131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C27056-E2BD-7941-9384-6DC3E91C5A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5920" y="6098539"/>
            <a:ext cx="1336830" cy="55701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449078" y="302208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swoosh only.pdf">
            <a:extLst>
              <a:ext uri="{FF2B5EF4-FFF2-40B4-BE49-F238E27FC236}">
                <a16:creationId xmlns:a16="http://schemas.microsoft.com/office/drawing/2014/main" id="{95B3579F-BFF3-EA4D-9B10-5A3F2628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991604" y="402169"/>
            <a:ext cx="804386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Discussion Road Map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280DAB0D-72A0-F946-9F25-FEBBC79FC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660" y="1359826"/>
            <a:ext cx="9698037" cy="2165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Contract Lifecycle Management (</a:t>
            </a:r>
            <a:r>
              <a:rPr lang="en-US" alt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CLM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)?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Why is proper </a:t>
            </a:r>
            <a:r>
              <a:rPr lang="en-US" alt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CLM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important? What risks are associated with poor </a:t>
            </a:r>
            <a:r>
              <a:rPr lang="en-US" alt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CLM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Business considerations during </a:t>
            </a:r>
            <a:r>
              <a:rPr lang="en-US" alt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CLM</a:t>
            </a: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Primary concerns in the drafting and compliance phases of </a:t>
            </a:r>
            <a:r>
              <a:rPr lang="en-US" alt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CLM</a:t>
            </a: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roles do in-house and outside counsel play in </a:t>
            </a:r>
            <a:r>
              <a:rPr lang="en-US" alt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CLM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7E83F-381E-EA45-9831-00C76BF3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53" y="6165658"/>
            <a:ext cx="2274242" cy="413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A279-3F58-7344-87C0-E16EDA9B5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8" y="6068280"/>
            <a:ext cx="1336830" cy="55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5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swoosh only.pdf">
            <a:extLst>
              <a:ext uri="{FF2B5EF4-FFF2-40B4-BE49-F238E27FC236}">
                <a16:creationId xmlns:a16="http://schemas.microsoft.com/office/drawing/2014/main" id="{95B3579F-BFF3-EA4D-9B10-5A3F2628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991603" y="402169"/>
            <a:ext cx="9779861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eaLnBrk="1" hangingPunct="1"/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What is Contract Lifecycle Management (</a:t>
            </a:r>
            <a:r>
              <a:rPr lang="en-US" altLang="en-US" sz="2800" b="1" dirty="0" err="1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CLM</a:t>
            </a:r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)?</a:t>
            </a:r>
            <a:endParaRPr lang="en-US" altLang="en-US" sz="2800" b="1" dirty="0">
              <a:solidFill>
                <a:srgbClr val="4F6228"/>
              </a:solidFill>
              <a:latin typeface="Verdana Bold" panose="020B0804030504040204" pitchFamily="34" charset="0"/>
              <a:ea typeface="Verdana Bold" panose="020B0804030504040204" pitchFamily="34" charset="0"/>
              <a:cs typeface="Verdana Bold" panose="020B08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7E83F-381E-EA45-9831-00C76BF3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53" y="6165658"/>
            <a:ext cx="2274242" cy="413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A279-3F58-7344-87C0-E16EDA9B5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8" y="6068280"/>
            <a:ext cx="1336830" cy="557013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99033304"/>
              </p:ext>
            </p:extLst>
          </p:nvPr>
        </p:nvGraphicFramePr>
        <p:xfrm>
          <a:off x="1056661" y="1514007"/>
          <a:ext cx="9452590" cy="4554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1337886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swoosh only.pdf">
            <a:extLst>
              <a:ext uri="{FF2B5EF4-FFF2-40B4-BE49-F238E27FC236}">
                <a16:creationId xmlns:a16="http://schemas.microsoft.com/office/drawing/2014/main" id="{95B3579F-BFF3-EA4D-9B10-5A3F2628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991604" y="402169"/>
            <a:ext cx="804386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eaLnBrk="1" hangingPunct="1"/>
            <a:r>
              <a:rPr lang="en-US" altLang="en-US" sz="2800" b="1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Why is Proper CLM Important?</a:t>
            </a:r>
            <a:endParaRPr lang="en-US" altLang="en-US" sz="2800" b="1" dirty="0">
              <a:solidFill>
                <a:srgbClr val="4F6228"/>
              </a:solidFill>
              <a:latin typeface="Verdana Bold" panose="020B0804030504040204" pitchFamily="34" charset="0"/>
              <a:ea typeface="Verdana Bold" panose="020B0804030504040204" pitchFamily="34" charset="0"/>
              <a:cs typeface="Verdana Bold" panose="020B080403050404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280DAB0D-72A0-F946-9F25-FEBBC79FC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660" y="1359826"/>
            <a:ext cx="9698037" cy="302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Reduces </a:t>
            </a: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risk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missed obligations, late fees, bottlenecks, and </a:t>
            </a: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liability</a:t>
            </a: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Increases compliance with legal requirements and payment obligations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Tracks critical dates such as performance and termination dates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Increases efficiency of contract execution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Ensures proper termination and timely renewal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Provides organization and repository of contract and </a:t>
            </a: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related records</a:t>
            </a: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7E83F-381E-EA45-9831-00C76BF3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53" y="6165658"/>
            <a:ext cx="2274242" cy="413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A279-3F58-7344-87C0-E16EDA9B5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8" y="6068280"/>
            <a:ext cx="1336830" cy="55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46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swoosh only.pdf">
            <a:extLst>
              <a:ext uri="{FF2B5EF4-FFF2-40B4-BE49-F238E27FC236}">
                <a16:creationId xmlns:a16="http://schemas.microsoft.com/office/drawing/2014/main" id="{95B3579F-BFF3-EA4D-9B10-5A3F2628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991604" y="402169"/>
            <a:ext cx="804386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eaLnBrk="1" hangingPunct="1"/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Business First</a:t>
            </a:r>
            <a:endParaRPr lang="en-US" altLang="en-US" sz="2800" b="1" dirty="0">
              <a:solidFill>
                <a:srgbClr val="4F6228"/>
              </a:solidFill>
              <a:latin typeface="Verdana Bold" panose="020B0804030504040204" pitchFamily="34" charset="0"/>
              <a:ea typeface="Verdana Bold" panose="020B0804030504040204" pitchFamily="34" charset="0"/>
              <a:cs typeface="Verdana Bold" panose="020B080403050404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280DAB0D-72A0-F946-9F25-FEBBC79FC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660" y="1359826"/>
            <a:ext cx="9698037" cy="261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Deals are often negotiated before attorney is brought in.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ttorney’s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job is to put the deal </a:t>
            </a: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into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contract.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Communication is key. Strong relationships with business partners facilitate better contract drafting and compliance.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Compliance does NOT bring money in the door, and so businesses may be reluctant to invest in compliance.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7E83F-381E-EA45-9831-00C76BF3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53" y="6165658"/>
            <a:ext cx="2274242" cy="413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A279-3F58-7344-87C0-E16EDA9B5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8" y="6068280"/>
            <a:ext cx="1336830" cy="55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74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swoosh only.pdf">
            <a:extLst>
              <a:ext uri="{FF2B5EF4-FFF2-40B4-BE49-F238E27FC236}">
                <a16:creationId xmlns:a16="http://schemas.microsoft.com/office/drawing/2014/main" id="{95B3579F-BFF3-EA4D-9B10-5A3F2628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991604" y="402169"/>
            <a:ext cx="804386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Key Legal Phases of </a:t>
            </a:r>
            <a:r>
              <a:rPr lang="en-US" altLang="en-US" sz="2800" b="1" dirty="0" err="1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CLM</a:t>
            </a:r>
            <a:endParaRPr lang="en-US" altLang="en-US" sz="2800" b="1" dirty="0">
              <a:solidFill>
                <a:srgbClr val="4F6228"/>
              </a:solidFill>
              <a:latin typeface="Verdana Bold" panose="020B0804030504040204" pitchFamily="34" charset="0"/>
              <a:ea typeface="Verdana Bold" panose="020B0804030504040204" pitchFamily="34" charset="0"/>
              <a:cs typeface="Verdana Bold" panose="020B080403050404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280DAB0D-72A0-F946-9F25-FEBBC79FC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660" y="1359826"/>
            <a:ext cx="9698037" cy="396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2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Drafting, Redline &amp; Review: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 and mitigate risks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Pay particular attention to specific language (sloppy drafting can result in big lawsuits)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Make contract expectations and dates clear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Understand where material breaches might occur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endParaRPr lang="en-US" altLang="en-US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Brainstorm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worst-case scenarios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 damages </a:t>
            </a: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breach, nonperformance, delay, etc.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Outline dispute resolution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Track important performance details including timeline and quality/quantity expectations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7E83F-381E-EA45-9831-00C76BF3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53" y="6165658"/>
            <a:ext cx="2274242" cy="413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A279-3F58-7344-87C0-E16EDA9B5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8" y="6068280"/>
            <a:ext cx="1336830" cy="55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84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swoosh only.pdf">
            <a:extLst>
              <a:ext uri="{FF2B5EF4-FFF2-40B4-BE49-F238E27FC236}">
                <a16:creationId xmlns:a16="http://schemas.microsoft.com/office/drawing/2014/main" id="{95B3579F-BFF3-EA4D-9B10-5A3F2628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991604" y="402169"/>
            <a:ext cx="804386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Key Legal Phases of </a:t>
            </a:r>
            <a:r>
              <a:rPr lang="en-US" altLang="en-US" sz="2800" b="1" dirty="0" err="1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CLM</a:t>
            </a:r>
            <a:endParaRPr lang="en-US" altLang="en-US" sz="2800" b="1" dirty="0">
              <a:solidFill>
                <a:srgbClr val="4F6228"/>
              </a:solidFill>
              <a:latin typeface="Verdana Bold" panose="020B0804030504040204" pitchFamily="34" charset="0"/>
              <a:ea typeface="Verdana Bold" panose="020B0804030504040204" pitchFamily="34" charset="0"/>
              <a:cs typeface="Verdana Bold" panose="020B080403050404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280DAB0D-72A0-F946-9F25-FEBBC79FC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660" y="1359826"/>
            <a:ext cx="9698037" cy="5193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2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Obligation Tracking &amp; Compliance: </a:t>
            </a: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Parties are expected to track and adhere to their own responsibilities and follow </a:t>
            </a: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their own performance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expectations in the contract, plus avoid </a:t>
            </a: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pitfalls</a:t>
            </a: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Contract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 contain certain legal obligations and liabilities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endParaRPr lang="en-US" altLang="en-US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endParaRPr lang="en-US" alt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</a:t>
            </a: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problems arise, review contract procedures, including notice and delivery requirements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7E83F-381E-EA45-9831-00C76BF3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53" y="6165658"/>
            <a:ext cx="2274242" cy="413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A279-3F58-7344-87C0-E16EDA9B5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8" y="6068280"/>
            <a:ext cx="1336830" cy="55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81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swoosh only.pdf">
            <a:extLst>
              <a:ext uri="{FF2B5EF4-FFF2-40B4-BE49-F238E27FC236}">
                <a16:creationId xmlns:a16="http://schemas.microsoft.com/office/drawing/2014/main" id="{95B3579F-BFF3-EA4D-9B10-5A3F2628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991603" y="393039"/>
            <a:ext cx="9921235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Key Takeaways </a:t>
            </a:r>
            <a:endParaRPr lang="en-US" altLang="en-US" sz="2800" b="1" dirty="0">
              <a:solidFill>
                <a:srgbClr val="4F6228"/>
              </a:solidFill>
              <a:latin typeface="Verdana Bold" panose="020B0804030504040204" pitchFamily="34" charset="0"/>
              <a:ea typeface="Verdana Bold" panose="020B0804030504040204" pitchFamily="34" charset="0"/>
              <a:cs typeface="Verdana Bold" panose="020B080403050404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280DAB0D-72A0-F946-9F25-FEBBC79FC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660" y="1359826"/>
            <a:ext cx="9856178" cy="302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In-house Perspective</a:t>
            </a:r>
          </a:p>
          <a:p>
            <a:pPr lvl="2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Why is CLM important </a:t>
            </a:r>
          </a:p>
          <a:p>
            <a:pPr lvl="2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Managing business relationships and expectations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Outside Counsel</a:t>
            </a:r>
          </a:p>
          <a:p>
            <a:pPr lvl="2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Typically brought in at compliance stage</a:t>
            </a:r>
          </a:p>
          <a:p>
            <a:pPr lvl="2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Might facilitate negotiations </a:t>
            </a:r>
          </a:p>
          <a:p>
            <a:pPr lvl="2" eaLnBrk="1" hangingPunct="1">
              <a:lnSpc>
                <a:spcPct val="150000"/>
              </a:lnSpc>
              <a:spcBef>
                <a:spcPct val="0"/>
              </a:spcBef>
              <a:spcAft>
                <a:spcPts val="125"/>
              </a:spcAft>
            </a:pPr>
            <a:r>
              <a:rPr lang="en-US" alt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work through arbitration or litigation if issues don’t resolve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7E83F-381E-EA45-9831-00C76BF3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53" y="6165658"/>
            <a:ext cx="2274242" cy="413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A279-3F58-7344-87C0-E16EDA9B5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8" y="6068280"/>
            <a:ext cx="1336830" cy="55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236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swoosh only.pdf">
            <a:extLst>
              <a:ext uri="{FF2B5EF4-FFF2-40B4-BE49-F238E27FC236}">
                <a16:creationId xmlns:a16="http://schemas.microsoft.com/office/drawing/2014/main" id="{95B3579F-BFF3-EA4D-9B10-5A3F26288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976632" y="2599436"/>
            <a:ext cx="9921235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376092"/>
                </a:solidFill>
                <a:latin typeface="Verdana Bold" panose="020B0804030504040204" pitchFamily="34" charset="0"/>
                <a:ea typeface="Verdana Bold" panose="020B0804030504040204" pitchFamily="34" charset="0"/>
                <a:cs typeface="Verdana Bold" panose="020B0804030504040204" pitchFamily="34" charset="0"/>
              </a:rPr>
              <a:t>Questions?</a:t>
            </a:r>
            <a:endParaRPr lang="en-US" altLang="en-US" sz="2800" b="1" dirty="0">
              <a:solidFill>
                <a:srgbClr val="4F6228"/>
              </a:solidFill>
              <a:latin typeface="Verdana Bold" panose="020B0804030504040204" pitchFamily="34" charset="0"/>
              <a:ea typeface="Verdana Bold" panose="020B0804030504040204" pitchFamily="34" charset="0"/>
              <a:cs typeface="Verdana Bold" panose="020B08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B7E83F-381E-EA45-9831-00C76BF3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853" y="6165658"/>
            <a:ext cx="2274242" cy="413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F6A279-3F58-7344-87C0-E16EDA9B5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8" y="6068280"/>
            <a:ext cx="1336830" cy="55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45901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395</Words>
  <Application>Microsoft Office PowerPoint</Application>
  <PresentationFormat>Widescreen</PresentationFormat>
  <Paragraphs>67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Verdana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Joshua D. Stadtler</cp:lastModifiedBy>
  <cp:revision>3</cp:revision>
  <dcterms:modified xsi:type="dcterms:W3CDTF">2022-03-10T14:39:34Z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>20220310063512720</vt:lpwstr>
  </property>
</Properties>
</file>